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7" r:id="rId8"/>
    <p:sldId id="287" r:id="rId9"/>
    <p:sldId id="288" r:id="rId10"/>
    <p:sldId id="289" r:id="rId11"/>
    <p:sldId id="290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1" r:id="rId23"/>
    <p:sldId id="292" r:id="rId24"/>
    <p:sldId id="279" r:id="rId25"/>
    <p:sldId id="293" r:id="rId26"/>
    <p:sldId id="294" r:id="rId27"/>
    <p:sldId id="280" r:id="rId28"/>
    <p:sldId id="281" r:id="rId29"/>
    <p:sldId id="282" r:id="rId30"/>
    <p:sldId id="283" r:id="rId31"/>
    <p:sldId id="295" r:id="rId32"/>
    <p:sldId id="285" r:id="rId33"/>
    <p:sldId id="286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265" r:id="rId45"/>
    <p:sldId id="26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24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Reasoning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263128"/>
              </p:ext>
            </p:extLst>
          </p:nvPr>
        </p:nvGraphicFramePr>
        <p:xfrm>
          <a:off x="476205" y="5186042"/>
          <a:ext cx="8335798" cy="101881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 (10)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Eleven(11)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/>
                        <a:t>Dr. Muhammad Firoz Mridha, Associate Professor, Dept of CS</a:t>
                      </a:r>
                    </a:p>
                    <a:p>
                      <a:r>
                        <a:rPr lang="en-US" i="1"/>
                        <a:t>Email: firoz.mridha@aiub.edu</a:t>
                      </a:r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FI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Disjoint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DE264-34FC-4008-9FA7-05474F1F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7969"/>
            <a:ext cx="9144000" cy="39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74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26953-DFBA-40EA-AEB2-DE31F736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039814"/>
            <a:ext cx="9017391" cy="48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49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7" y="674089"/>
            <a:ext cx="7808976" cy="1088136"/>
          </a:xfrm>
        </p:spPr>
        <p:txBody>
          <a:bodyPr/>
          <a:lstStyle/>
          <a:p>
            <a:r>
              <a:rPr lang="en-US" dirty="0"/>
              <a:t>Non-Mutually  Exclusive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FC946-B7A2-41C0-9BD9-5348BFE70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32000"/>
            <a:ext cx="8848578" cy="4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9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Rules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67018-3274-4963-9D24-C51F722B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377440"/>
            <a:ext cx="8961120" cy="353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1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08B47-E749-4F63-BC8E-91D988253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2" y="2082018"/>
            <a:ext cx="9001448" cy="47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2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BCC41D-6A0C-4AD6-96C6-B81523F9D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0492"/>
            <a:ext cx="9144000" cy="467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9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89C09-69A7-49FE-AA67-85B78576D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8" y="2025748"/>
            <a:ext cx="9080682" cy="46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90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13DF1-4A69-4D25-AE93-D205C40FA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3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Joint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9A24C4-0B6A-495C-9482-F1FFF8168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5" y="2044738"/>
            <a:ext cx="9034975" cy="470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99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31885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Probability :</a:t>
            </a:r>
            <a:br>
              <a:rPr lang="en-US" dirty="0"/>
            </a:br>
            <a:r>
              <a:rPr lang="en-US" dirty="0"/>
              <a:t>Independent Events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F307-9CA3-450F-8A92-5E961E55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5" y="2209800"/>
            <a:ext cx="903614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1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Quantifying Uncertainty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Basic Probability Notation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Bayes’ Rules and Its Use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Clinical Trials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The Semantics of Bayesian Network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Prediction in Bayesian </a:t>
            </a:r>
            <a:r>
              <a:rPr lang="en-US" sz="2400" dirty="0" err="1">
                <a:solidFill>
                  <a:schemeClr val="tx1"/>
                </a:solidFill>
              </a:rPr>
              <a:t>Netwrok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31885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Probability :</a:t>
            </a:r>
            <a:br>
              <a:rPr lang="en-US" dirty="0"/>
            </a:br>
            <a:r>
              <a:rPr lang="en-US" dirty="0"/>
              <a:t>Dependent Events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4D1D5-5954-4CF7-B377-E9FA077B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" y="2096086"/>
            <a:ext cx="9042010" cy="476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 Operation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15D0A-A40C-4F26-82D0-A276F131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97612"/>
            <a:ext cx="9144000" cy="48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60020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 Operation:</a:t>
            </a:r>
            <a:br>
              <a:rPr lang="en-US" dirty="0"/>
            </a:br>
            <a:r>
              <a:rPr lang="en-US" dirty="0"/>
              <a:t>Mutually Exclusive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80DBB-7E79-49A0-B522-B8BB3849E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3" y="1969476"/>
            <a:ext cx="8856645" cy="487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87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8156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 Operation:</a:t>
            </a:r>
            <a:br>
              <a:rPr lang="en-US" dirty="0"/>
            </a:br>
            <a:r>
              <a:rPr lang="en-US" dirty="0"/>
              <a:t>Not Mutually Exclusive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E4BB7-62FB-497B-8819-E7C570F2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6" y="2067951"/>
            <a:ext cx="8851545" cy="469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1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F2A79-9C60-485C-B6F6-5780CB46252A}"/>
              </a:ext>
            </a:extLst>
          </p:cNvPr>
          <p:cNvSpPr/>
          <p:nvPr/>
        </p:nvSpPr>
        <p:spPr>
          <a:xfrm>
            <a:off x="302454" y="2149232"/>
            <a:ext cx="73081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Product rule </a:t>
            </a:r>
            <a:r>
              <a:rPr lang="en-US" sz="2000" dirty="0"/>
              <a:t>can be written in two forms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A48F4-F6E7-4AE7-99A4-9C3FC31857CE}"/>
              </a:ext>
            </a:extLst>
          </p:cNvPr>
          <p:cNvSpPr/>
          <p:nvPr/>
        </p:nvSpPr>
        <p:spPr>
          <a:xfrm>
            <a:off x="421341" y="4273453"/>
            <a:ext cx="8385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equation is known as </a:t>
            </a:r>
            <a:r>
              <a:rPr lang="en-US" sz="2000" b="1" dirty="0"/>
              <a:t>Bayes’ rule </a:t>
            </a:r>
            <a:r>
              <a:rPr lang="en-US" sz="2000" dirty="0"/>
              <a:t>(also Bayes’ law or Bayes’ theorem).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E2F0BC-D051-4CB0-82EF-0CC3221D4B6F}"/>
              </a:ext>
            </a:extLst>
          </p:cNvPr>
          <p:cNvSpPr/>
          <p:nvPr/>
        </p:nvSpPr>
        <p:spPr>
          <a:xfrm>
            <a:off x="421340" y="4909588"/>
            <a:ext cx="8258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simple equation underlies most modern AI systems for probabilistic inference.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1C05C-03B6-4D19-BB17-AE2B1E5F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1" y="2522807"/>
            <a:ext cx="83724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752734-A0EB-42EA-BD8F-C311778F3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40" y="3105577"/>
            <a:ext cx="853978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8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General Case of Bayes’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58DED-B552-4A61-B4FE-DCE721EF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7" y="2329008"/>
            <a:ext cx="8746965" cy="395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21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Bayes’ Theorem: Revisited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04608-EFF9-4CB7-94C7-E50E8E2DA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1997612"/>
            <a:ext cx="9158068" cy="48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0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1629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Applying Bayes’ rule: </a:t>
            </a:r>
            <a:br>
              <a:rPr lang="en-US" b="1" dirty="0"/>
            </a:br>
            <a:r>
              <a:rPr lang="en-US" b="1" dirty="0"/>
              <a:t>The simple case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5B45ED-79F5-4260-9494-C262999CF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41" y="2061817"/>
            <a:ext cx="6654977" cy="10881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DECE9B-5F96-42F2-89AB-D33339BF4106}"/>
              </a:ext>
            </a:extLst>
          </p:cNvPr>
          <p:cNvSpPr/>
          <p:nvPr/>
        </p:nvSpPr>
        <p:spPr>
          <a:xfrm>
            <a:off x="49237" y="308613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The conditional probability </a:t>
            </a:r>
            <a:r>
              <a:rPr lang="en-US" sz="2400" b="1" dirty="0"/>
              <a:t>P(</a:t>
            </a:r>
            <a:r>
              <a:rPr lang="en-US" sz="2400" b="1" i="1" dirty="0"/>
              <a:t>effect </a:t>
            </a:r>
            <a:r>
              <a:rPr lang="en-US" sz="2400" b="1" dirty="0"/>
              <a:t>| </a:t>
            </a:r>
            <a:r>
              <a:rPr lang="en-US" sz="2400" b="1" i="1" dirty="0"/>
              <a:t>cause</a:t>
            </a:r>
            <a:r>
              <a:rPr lang="en-US" sz="2400" b="1" dirty="0"/>
              <a:t>) </a:t>
            </a:r>
            <a:r>
              <a:rPr lang="en-US" sz="2400" dirty="0"/>
              <a:t>quantifies the relationship in the </a:t>
            </a:r>
            <a:r>
              <a:rPr lang="en-US" sz="2400" b="1" dirty="0"/>
              <a:t>causal </a:t>
            </a:r>
            <a:r>
              <a:rPr lang="en-US" sz="2400" dirty="0"/>
              <a:t>direction, </a:t>
            </a:r>
          </a:p>
          <a:p>
            <a:pPr algn="just"/>
            <a:r>
              <a:rPr lang="en-US" sz="2400" dirty="0"/>
              <a:t>whereas </a:t>
            </a:r>
            <a:r>
              <a:rPr lang="en-US" sz="2400" b="1" dirty="0"/>
              <a:t>P(cause | </a:t>
            </a:r>
            <a:r>
              <a:rPr lang="en-US" sz="2400" b="1" i="1" dirty="0"/>
              <a:t>effect</a:t>
            </a:r>
            <a:r>
              <a:rPr lang="en-US" sz="2400" b="1" dirty="0"/>
              <a:t>) </a:t>
            </a:r>
            <a:r>
              <a:rPr lang="en-US" sz="2400" dirty="0"/>
              <a:t>describes the </a:t>
            </a:r>
            <a:r>
              <a:rPr lang="en-US" sz="2400" b="1" dirty="0"/>
              <a:t>diagnostic </a:t>
            </a:r>
            <a:r>
              <a:rPr lang="en-US" sz="2400" dirty="0"/>
              <a:t>direction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AC720-074C-46C6-95BD-C7B8E8D4EB04}"/>
              </a:ext>
            </a:extLst>
          </p:cNvPr>
          <p:cNvSpPr/>
          <p:nvPr/>
        </p:nvSpPr>
        <p:spPr>
          <a:xfrm>
            <a:off x="49237" y="4572049"/>
            <a:ext cx="90455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In a task such as medical diagnosis, we often have conditional probabilities on causal relationships (that is, the doctor knows P(symptoms | disease)) and  want to derive a diagnosis, P(disease | symptoms).</a:t>
            </a:r>
          </a:p>
        </p:txBody>
      </p:sp>
    </p:spTree>
    <p:extLst>
      <p:ext uri="{BB962C8B-B14F-4D97-AF65-F5344CB8AC3E}">
        <p14:creationId xmlns:p14="http://schemas.microsoft.com/office/powerpoint/2010/main" val="2150426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1629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Applying Bayes’ rule: </a:t>
            </a:r>
            <a:br>
              <a:rPr lang="en-US" b="1" dirty="0"/>
            </a:br>
            <a:r>
              <a:rPr lang="en-US" b="1" dirty="0"/>
              <a:t>A Simple Example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70C7C0-679F-439E-9746-383CF4C7244C}"/>
              </a:ext>
            </a:extLst>
          </p:cNvPr>
          <p:cNvSpPr/>
          <p:nvPr/>
        </p:nvSpPr>
        <p:spPr>
          <a:xfrm>
            <a:off x="203981" y="1997839"/>
            <a:ext cx="879934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 doctor knows that </a:t>
            </a:r>
          </a:p>
          <a:p>
            <a:pPr algn="just"/>
            <a:r>
              <a:rPr lang="en-US" sz="2000" dirty="0"/>
              <a:t>the disease </a:t>
            </a:r>
            <a:r>
              <a:rPr lang="en-US" b="1" dirty="0"/>
              <a:t>meningitis causes the patient to have a stiff neck, say, 70% of the time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/>
              <a:t>The doctor also knows some unconditional facts: the prior probability</a:t>
            </a:r>
          </a:p>
          <a:p>
            <a:pPr algn="just"/>
            <a:r>
              <a:rPr lang="en-US" sz="2000" dirty="0"/>
              <a:t>that </a:t>
            </a:r>
            <a:r>
              <a:rPr lang="en-US" sz="2000" b="1" dirty="0"/>
              <a:t>a patient has meningitis is 1/50,000</a:t>
            </a:r>
            <a:r>
              <a:rPr lang="en-US" sz="2000" dirty="0"/>
              <a:t>, </a:t>
            </a:r>
          </a:p>
          <a:p>
            <a:pPr algn="just"/>
            <a:r>
              <a:rPr lang="en-US" sz="2000" dirty="0"/>
              <a:t>and the </a:t>
            </a:r>
            <a:r>
              <a:rPr lang="en-US" sz="2000" b="1" dirty="0"/>
              <a:t>prior probability that any patient has a stiff neck is 1%. 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Letting </a:t>
            </a:r>
          </a:p>
          <a:p>
            <a:pPr algn="just"/>
            <a:r>
              <a:rPr lang="en-US" sz="2000" b="1" dirty="0"/>
              <a:t>s</a:t>
            </a:r>
            <a:r>
              <a:rPr lang="en-US" sz="2000" dirty="0"/>
              <a:t> be the proposition that the </a:t>
            </a:r>
            <a:r>
              <a:rPr lang="en-US" sz="2000" b="1" dirty="0"/>
              <a:t>patient has a stiff neck </a:t>
            </a:r>
            <a:r>
              <a:rPr lang="en-US" sz="2000" dirty="0"/>
              <a:t>and </a:t>
            </a:r>
          </a:p>
          <a:p>
            <a:pPr algn="just"/>
            <a:r>
              <a:rPr lang="en-US" sz="2000" b="1" dirty="0"/>
              <a:t>m</a:t>
            </a:r>
            <a:r>
              <a:rPr lang="en-US" sz="2000" dirty="0"/>
              <a:t> be the proposition that the </a:t>
            </a:r>
            <a:r>
              <a:rPr lang="en-US" sz="2000" b="1" dirty="0"/>
              <a:t>patient has meningitis</a:t>
            </a:r>
            <a:r>
              <a:rPr lang="en-US" sz="2000" dirty="0"/>
              <a:t>, we have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53AD8-6664-4D9B-9DDA-F0C856A82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1" y="5053573"/>
            <a:ext cx="8940019" cy="156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E24C9-2BDD-4324-AD33-1C7E38AA4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2124222"/>
            <a:ext cx="8918917" cy="400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Quantifying Uncertainty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893CFE-E372-4F89-9AD3-FE4FD6AAA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25748"/>
            <a:ext cx="9144000" cy="483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541300-237D-447D-9059-14BB7E817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7" y="2011680"/>
            <a:ext cx="8997213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EEFCB-D62A-4D45-A13A-B5A63F50C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" y="2067951"/>
            <a:ext cx="8799620" cy="47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39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Clinical Trial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9A56-CB94-4CFF-B1DE-7BB37D50E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" y="2086504"/>
            <a:ext cx="8975188" cy="47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73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B2384-8437-4731-81D9-2A14D339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08"/>
            <a:ext cx="9144000" cy="49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82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3FA7E-87FC-4FCA-9B3B-B62053A3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99" y="2194560"/>
            <a:ext cx="9001301" cy="445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0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35529-7A10-4A49-8A1F-18ADB0260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2134217"/>
            <a:ext cx="8947052" cy="40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6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70222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Components of </a:t>
            </a:r>
            <a:br>
              <a:rPr lang="en-US" dirty="0"/>
            </a:br>
            <a:r>
              <a:rPr lang="en-US" dirty="0"/>
              <a:t>Bayesian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AAD28-FD34-4B66-866E-DB2997F9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4" y="2293268"/>
            <a:ext cx="8666725" cy="33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59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1781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Bayesian Network:</a:t>
            </a:r>
            <a:br>
              <a:rPr lang="en-US" dirty="0"/>
            </a:br>
            <a:r>
              <a:rPr lang="en-US" dirty="0"/>
              <a:t>Clinical Trial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3743D-FBEF-4461-990A-14770D45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97611"/>
            <a:ext cx="9144000" cy="48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36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Complicated Bayesian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5C2F5-41DB-477E-986D-8333A6B37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2124"/>
            <a:ext cx="9144000" cy="39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3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of Heart Disease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6DC67-C633-495D-9F99-46481AB24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697"/>
            <a:ext cx="9144000" cy="48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8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CF4D0-14F0-4F68-811C-068E0F25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" y="2106620"/>
            <a:ext cx="9144000" cy="423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Practice 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EBFBC-0CCC-4274-B289-133955CF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3" y="2181250"/>
            <a:ext cx="8961647" cy="46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78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13: Quantifying Uncertainty ,  Pages 480-530</a:t>
            </a:r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 </a:t>
            </a:r>
            <a:endParaRPr lang="en-FI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A3C0-A2C2-4D8F-B1EF-2A16D0C6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5979"/>
            <a:ext cx="9144000" cy="422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D6705-5FAC-4B9C-818B-F8181D2DB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997612"/>
            <a:ext cx="8634047" cy="46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Basic Probability 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60BB9-810E-4870-9BDA-D2D95600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025748"/>
            <a:ext cx="89915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9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596" y="518182"/>
            <a:ext cx="7808976" cy="1088136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C2D76-C408-4E82-A515-8BBD06D2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96086"/>
            <a:ext cx="8746588" cy="47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664" y="603750"/>
            <a:ext cx="7808976" cy="1088136"/>
          </a:xfrm>
        </p:spPr>
        <p:txBody>
          <a:bodyPr/>
          <a:lstStyle/>
          <a:p>
            <a:r>
              <a:rPr lang="en-US" dirty="0"/>
              <a:t>Classical &amp; Empirical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93493-A668-49DF-BEE4-E38187E2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530"/>
            <a:ext cx="9144000" cy="4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78193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501D9BA603434CADA74EAB3A49F7EB" ma:contentTypeVersion="2" ma:contentTypeDescription="Create a new document." ma:contentTypeScope="" ma:versionID="311c2b8d3c2d0c79a9240ba40b03ca15">
  <xsd:schema xmlns:xsd="http://www.w3.org/2001/XMLSchema" xmlns:xs="http://www.w3.org/2001/XMLSchema" xmlns:p="http://schemas.microsoft.com/office/2006/metadata/properties" xmlns:ns2="474f63a6-4944-4275-bc0c-58fed01c8c2e" targetNamespace="http://schemas.microsoft.com/office/2006/metadata/properties" ma:root="true" ma:fieldsID="767d216ee2c68aa8915243c3cb74fb98" ns2:_="">
    <xsd:import namespace="474f63a6-4944-4275-bc0c-58fed01c8c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4f63a6-4944-4275-bc0c-58fed01c8c2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A36DA7-7EED-4426-8C4A-44E1CE2AD4A6}"/>
</file>

<file path=customXml/itemProps2.xml><?xml version="1.0" encoding="utf-8"?>
<ds:datastoreItem xmlns:ds="http://schemas.openxmlformats.org/officeDocument/2006/customXml" ds:itemID="{E57B59FF-E4D3-4EC2-A82E-CE1F86D3191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38E85C1-81B3-4BA3-B6D2-50C3DF7C94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170</TotalTime>
  <Words>602</Words>
  <Application>Microsoft Office PowerPoint</Application>
  <PresentationFormat>On-screen Show (4:3)</PresentationFormat>
  <Paragraphs>87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Corbel</vt:lpstr>
      <vt:lpstr>Wingdings</vt:lpstr>
      <vt:lpstr>Spectrum</vt:lpstr>
      <vt:lpstr>Statistical Reasoning</vt:lpstr>
      <vt:lpstr>Lecture Outline</vt:lpstr>
      <vt:lpstr>Quantifying Uncertainty</vt:lpstr>
      <vt:lpstr>Basic Probability Notations</vt:lpstr>
      <vt:lpstr>Basic Probability Notations</vt:lpstr>
      <vt:lpstr>Basic Probability Notations</vt:lpstr>
      <vt:lpstr>Basic Probability Notations</vt:lpstr>
      <vt:lpstr>Examples</vt:lpstr>
      <vt:lpstr>Classical &amp; Empirical Probability</vt:lpstr>
      <vt:lpstr>Disjoint Events</vt:lpstr>
      <vt:lpstr>Example</vt:lpstr>
      <vt:lpstr>Non-Mutually  Exclusive Events</vt:lpstr>
      <vt:lpstr>Probability Rules</vt:lpstr>
      <vt:lpstr>Practice 1</vt:lpstr>
      <vt:lpstr>Practice 2</vt:lpstr>
      <vt:lpstr>Conditional Probability</vt:lpstr>
      <vt:lpstr>PowerPoint Presentation</vt:lpstr>
      <vt:lpstr>Joint Probability</vt:lpstr>
      <vt:lpstr>Joint Probability : Independent Events </vt:lpstr>
      <vt:lpstr>Joint Probability : Dependent Events </vt:lpstr>
      <vt:lpstr>OR Operation</vt:lpstr>
      <vt:lpstr>OR Operation: Mutually Exclusive</vt:lpstr>
      <vt:lpstr>OR Operation: Not Mutually Exclusive</vt:lpstr>
      <vt:lpstr>Bayes’ Rule</vt:lpstr>
      <vt:lpstr>General Case of Bayes’ Rule</vt:lpstr>
      <vt:lpstr>Bayes’ Theorem: Revisited</vt:lpstr>
      <vt:lpstr>Applying Bayes’ rule:  The simple case</vt:lpstr>
      <vt:lpstr>Applying Bayes’ rule:  A Simple Example</vt:lpstr>
      <vt:lpstr>Another Example</vt:lpstr>
      <vt:lpstr>Solution</vt:lpstr>
      <vt:lpstr>Calculation</vt:lpstr>
      <vt:lpstr>Example: Clinical Trial</vt:lpstr>
      <vt:lpstr>Calculations</vt:lpstr>
      <vt:lpstr>Calculations</vt:lpstr>
      <vt:lpstr>Bayesian Networks</vt:lpstr>
      <vt:lpstr>Components of  Bayesian Network</vt:lpstr>
      <vt:lpstr>Bayesian Network: Clinical Trial Example</vt:lpstr>
      <vt:lpstr>Complicated Bayesian Network</vt:lpstr>
      <vt:lpstr>Network of Heart Disease</vt:lpstr>
      <vt:lpstr>Practice Question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DR. MUHAMMAD FIROZ MRIDHA</cp:lastModifiedBy>
  <cp:revision>54</cp:revision>
  <dcterms:created xsi:type="dcterms:W3CDTF">2018-12-10T17:20:29Z</dcterms:created>
  <dcterms:modified xsi:type="dcterms:W3CDTF">2022-01-31T15:50:33Z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0x01010076501D9BA603434CADA74EAB3A49F7EB</vt:lpwstr>
  </property>
</Properties>
</file>